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9144000"/>
  <p:notesSz cx="710405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045" cy="512460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50" spcFirstLastPara="1" rIns="93750" wrap="square" tIns="46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80" y="0"/>
            <a:ext cx="3078045" cy="512460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50" spcFirstLastPara="1" rIns="93750" wrap="square" tIns="468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  <a:noFill/>
          <a:ln>
            <a:noFill/>
          </a:ln>
        </p:spPr>
        <p:txBody>
          <a:bodyPr anchorCtr="0" anchor="t" bIns="46875" lIns="93750" spcFirstLastPara="1" rIns="93750" wrap="square" tIns="468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2153"/>
            <a:ext cx="3078045" cy="512460"/>
          </a:xfrm>
          <a:prstGeom prst="rect">
            <a:avLst/>
          </a:prstGeom>
          <a:noFill/>
          <a:ln>
            <a:noFill/>
          </a:ln>
        </p:spPr>
        <p:txBody>
          <a:bodyPr anchorCtr="0" anchor="b" bIns="46875" lIns="93750" spcFirstLastPara="1" rIns="93750" wrap="square" tIns="46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80" y="9722153"/>
            <a:ext cx="3078045" cy="512460"/>
          </a:xfrm>
          <a:prstGeom prst="rect">
            <a:avLst/>
          </a:prstGeom>
          <a:noFill/>
          <a:ln>
            <a:noFill/>
          </a:ln>
        </p:spPr>
        <p:txBody>
          <a:bodyPr anchorCtr="0" anchor="b" bIns="46875" lIns="93750" spcFirstLastPara="1" rIns="93750" wrap="square" tIns="468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ja-JP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1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5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7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8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9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0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0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1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1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anchorCtr="0" anchor="t" bIns="46875" lIns="93750" spcFirstLastPara="1" rIns="93750" wrap="square" tIns="46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249363" y="1279525"/>
            <a:ext cx="4605337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縦書きテキスト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縦書きテキスト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コンテンツ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地球の内部構造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3275856" y="764704"/>
            <a:ext cx="2199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地震波から見た構造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6495798" y="1134025"/>
            <a:ext cx="18291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シャドウゾーン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084168" y="1772816"/>
            <a:ext cx="2709396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震央距離にして103度から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先にS波が届かい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7140208" y="2488163"/>
            <a:ext cx="5973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6416791" y="2729133"/>
            <a:ext cx="204414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S波が伝播できない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6652"/>
            <a:ext cx="6084168" cy="33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63874" y="4869160"/>
            <a:ext cx="5859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6123170" y="4170288"/>
            <a:ext cx="2759089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103度から143度までP波が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届かない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7167344" y="3192427"/>
            <a:ext cx="5973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6404359" y="3504150"/>
            <a:ext cx="2435282" cy="369332"/>
          </a:xfrm>
          <a:prstGeom prst="rect">
            <a:avLst/>
          </a:prstGeom>
          <a:noFill/>
          <a:ln cap="flat" cmpd="sng" w="2857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地球内部に液体がある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7287052" y="4991843"/>
            <a:ext cx="5973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6404359" y="5272794"/>
            <a:ext cx="2621230" cy="646331"/>
          </a:xfrm>
          <a:prstGeom prst="rect">
            <a:avLst/>
          </a:prstGeom>
          <a:noFill/>
          <a:ln cap="flat" cmpd="sng" w="2857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P波速度が低下する物質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がある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 txBox="1"/>
          <p:nvPr/>
        </p:nvSpPr>
        <p:spPr>
          <a:xfrm>
            <a:off x="6402093" y="597779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速度低下⇒下方に屈折</a:t>
            </a:r>
            <a:endParaRPr/>
          </a:p>
        </p:txBody>
      </p:sp>
      <p:cxnSp>
        <p:nvCxnSpPr>
          <p:cNvPr id="102" name="Google Shape;102;p13"/>
          <p:cNvCxnSpPr>
            <a:stCxn id="98" idx="1"/>
          </p:cNvCxnSpPr>
          <p:nvPr/>
        </p:nvCxnSpPr>
        <p:spPr>
          <a:xfrm flipH="1">
            <a:off x="4859959" y="3688816"/>
            <a:ext cx="1544400" cy="1907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" name="Google Shape;103;p13"/>
          <p:cNvCxnSpPr>
            <a:stCxn id="100" idx="1"/>
          </p:cNvCxnSpPr>
          <p:nvPr/>
        </p:nvCxnSpPr>
        <p:spPr>
          <a:xfrm flipH="1">
            <a:off x="4859959" y="5595960"/>
            <a:ext cx="1544400" cy="160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4" name="Google Shape;104;p13"/>
          <p:cNvSpPr txBox="1"/>
          <p:nvPr/>
        </p:nvSpPr>
        <p:spPr>
          <a:xfrm>
            <a:off x="3521204" y="5491477"/>
            <a:ext cx="1338828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外核の存在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1012335" y="5489340"/>
            <a:ext cx="2108269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その外側はマントル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1653925" y="6234170"/>
            <a:ext cx="44694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岩石よりも高密度で岩石よりも低温で融ける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地球の大きさ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484784"/>
            <a:ext cx="4939431" cy="463311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 rot="-5400000">
            <a:off x="1579002" y="1516120"/>
            <a:ext cx="4464498" cy="4545835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331639" y="1556788"/>
            <a:ext cx="11160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10,000km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1295727" y="5861441"/>
            <a:ext cx="482215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朝日新聞　http://www.asahi.com/photonews/gallery/120210universe/022.html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480324" y="965920"/>
            <a:ext cx="4661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赤道から北極までの距離を10,000,000ｍとした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6827154" y="2204864"/>
            <a:ext cx="20281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半径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4万km/2π=6,366㎞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他の惑星との比較</a:t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 rot="-5400000">
            <a:off x="1579002" y="1516120"/>
            <a:ext cx="4464498" cy="4545835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801387"/>
            <a:ext cx="6696753" cy="5720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/>
        </p:nvSpPr>
        <p:spPr>
          <a:xfrm>
            <a:off x="1803173" y="6521750"/>
            <a:ext cx="5859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他の惑星との比較</a:t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 rot="-5400000">
            <a:off x="1579002" y="1516120"/>
            <a:ext cx="4464498" cy="4545835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803173" y="6521750"/>
            <a:ext cx="5859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7185"/>
            <a:ext cx="9144000" cy="448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プレートの動き</a:t>
            </a:r>
            <a:endParaRPr/>
          </a:p>
        </p:txBody>
      </p:sp>
      <p:pic>
        <p:nvPicPr>
          <p:cNvPr descr="http://whybecausescience.files.wordpress.com/2013/06/worlds-plate-tectonics.jpg"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052736"/>
            <a:ext cx="9000699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4716016" y="5589240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1475656" y="5229200"/>
            <a:ext cx="63564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https://sites.google.com/site/cccearthandspace/plate-boundaries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地球内部構造の概観</a:t>
            </a:r>
            <a:endParaRPr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7980">
            <a:off x="-63010" y="1091925"/>
            <a:ext cx="7461559" cy="5287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2706528" y="6454388"/>
            <a:ext cx="3639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（プレートテクトニクスの基礎　瀬野）</a:t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218510" y="690795"/>
            <a:ext cx="53832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力学的ふるまいは必ずしも化学的な境界と一致しない</a:t>
            </a:r>
            <a:endParaRPr/>
          </a:p>
        </p:txBody>
      </p:sp>
      <p:cxnSp>
        <p:nvCxnSpPr>
          <p:cNvPr id="254" name="Google Shape;254;p26"/>
          <p:cNvCxnSpPr/>
          <p:nvPr/>
        </p:nvCxnSpPr>
        <p:spPr>
          <a:xfrm rot="10800000">
            <a:off x="6594960" y="2544376"/>
            <a:ext cx="216024" cy="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p26"/>
          <p:cNvSpPr txBox="1"/>
          <p:nvPr/>
        </p:nvSpPr>
        <p:spPr>
          <a:xfrm>
            <a:off x="5129080" y="1131724"/>
            <a:ext cx="24080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（粘性に注目した区分）</a:t>
            </a:r>
            <a:endParaRPr/>
          </a:p>
        </p:txBody>
      </p:sp>
      <p:sp>
        <p:nvSpPr>
          <p:cNvPr id="256" name="Google Shape;256;p26"/>
          <p:cNvSpPr txBox="1"/>
          <p:nvPr/>
        </p:nvSpPr>
        <p:spPr>
          <a:xfrm>
            <a:off x="6802808" y="2221210"/>
            <a:ext cx="22092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剛体のプレートとして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ふるまう</a:t>
            </a:r>
            <a:endParaRPr/>
          </a:p>
        </p:txBody>
      </p:sp>
      <p:cxnSp>
        <p:nvCxnSpPr>
          <p:cNvPr id="257" name="Google Shape;257;p26"/>
          <p:cNvCxnSpPr/>
          <p:nvPr/>
        </p:nvCxnSpPr>
        <p:spPr>
          <a:xfrm rot="10800000">
            <a:off x="6509134" y="2867542"/>
            <a:ext cx="301850" cy="177497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8" name="Google Shape;258;p26"/>
          <p:cNvSpPr txBox="1"/>
          <p:nvPr/>
        </p:nvSpPr>
        <p:spPr>
          <a:xfrm>
            <a:off x="6802807" y="2848278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粘性が低く、変形しや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すい</a:t>
            </a:r>
            <a:endParaRPr/>
          </a:p>
        </p:txBody>
      </p:sp>
      <p:cxnSp>
        <p:nvCxnSpPr>
          <p:cNvPr id="259" name="Google Shape;259;p26"/>
          <p:cNvCxnSpPr/>
          <p:nvPr/>
        </p:nvCxnSpPr>
        <p:spPr>
          <a:xfrm flipH="1">
            <a:off x="6401122" y="3683654"/>
            <a:ext cx="401685" cy="1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26"/>
          <p:cNvSpPr txBox="1"/>
          <p:nvPr/>
        </p:nvSpPr>
        <p:spPr>
          <a:xfrm>
            <a:off x="6745100" y="3520663"/>
            <a:ext cx="22317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粘性がアセノスフェア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より2桁大</a:t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1627932" y="1066524"/>
            <a:ext cx="2416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（化学組成、結晶構造）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アセノスフェアの存在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827584" y="759718"/>
            <a:ext cx="37353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地球の固有振動からの求めた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速度において低速度層が認められる</a:t>
            </a:r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491705"/>
            <a:ext cx="6408712" cy="4606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899592" y="6235601"/>
            <a:ext cx="32503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(Dziewonski and Anderson, 1981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" name="Google Shape;270;p27"/>
          <p:cNvCxnSpPr/>
          <p:nvPr/>
        </p:nvCxnSpPr>
        <p:spPr>
          <a:xfrm>
            <a:off x="1619672" y="1426225"/>
            <a:ext cx="144016" cy="1210687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アセノスフェアの存在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827584" y="759718"/>
            <a:ext cx="38106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地震波の変換波から求めた速度分布</a:t>
            </a:r>
            <a:endParaRPr/>
          </a:p>
        </p:txBody>
      </p:sp>
      <p:cxnSp>
        <p:nvCxnSpPr>
          <p:cNvPr id="277" name="Google Shape;277;p28"/>
          <p:cNvCxnSpPr/>
          <p:nvPr/>
        </p:nvCxnSpPr>
        <p:spPr>
          <a:xfrm>
            <a:off x="1619672" y="1426225"/>
            <a:ext cx="216024" cy="1422053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8" name="Google Shape;2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076248"/>
            <a:ext cx="6451623" cy="540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827584" y="6454262"/>
            <a:ext cx="7907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東京大学地震研究所　http://www.eri.u-tokyo.ac.jp/people/hitosi/misc/LAB.html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447970" y="5844914"/>
            <a:ext cx="20553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赤：上面より高速度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青：上面より低速度</a:t>
            </a: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flipH="1">
            <a:off x="5436096" y="4077072"/>
            <a:ext cx="1715729" cy="144016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2" name="Google Shape;282;p28"/>
          <p:cNvSpPr txBox="1"/>
          <p:nvPr/>
        </p:nvSpPr>
        <p:spPr>
          <a:xfrm>
            <a:off x="7308304" y="3933056"/>
            <a:ext cx="17700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アセノスフェアの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底（？）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プレート運動とマントル対流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154038" y="908720"/>
            <a:ext cx="898996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　　　　　　　　　（マントルは固体ではあるが粘性変形する）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(地球は現在冷却中..放射線という内部熱源もあるが）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2555776" y="2492896"/>
            <a:ext cx="3312368" cy="648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ja-JP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海嶺におけるプレート生成</a:t>
            </a: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3923928" y="3356992"/>
            <a:ext cx="648072" cy="64807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788024" y="3501008"/>
            <a:ext cx="16866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ja-JP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熱を地球外へ</a:t>
            </a:r>
            <a:endParaRPr/>
          </a:p>
        </p:txBody>
      </p:sp>
      <p:sp>
        <p:nvSpPr>
          <p:cNvPr id="292" name="Google Shape;292;p29"/>
          <p:cNvSpPr/>
          <p:nvPr/>
        </p:nvSpPr>
        <p:spPr>
          <a:xfrm>
            <a:off x="2627784" y="4077072"/>
            <a:ext cx="3312368" cy="648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ja-JP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プレートの冷却</a:t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3923928" y="4797152"/>
            <a:ext cx="648072" cy="64807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2627784" y="5589240"/>
            <a:ext cx="3312368" cy="64807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b="0" i="0" lang="ja-JP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地球内部へ沈み込み（海溝）</a:t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 rot="10800000">
            <a:off x="1691680" y="2708920"/>
            <a:ext cx="720080" cy="3384376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地震発生と温度</a:t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3419872" y="6220288"/>
            <a:ext cx="3639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（プレートテクトニクスの基礎　瀬野）</a:t>
            </a:r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137" y="1196752"/>
            <a:ext cx="770572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683568" y="764704"/>
            <a:ext cx="81307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地殻内の深いところでは地震は地震は発生しない⇒深い部分では高温でやわらか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アセノスフェアによる変形</a:t>
            </a: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1340768"/>
            <a:ext cx="7577632" cy="474268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3563888" y="5714117"/>
            <a:ext cx="36391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（プレートテクトニクスの基礎　瀬野）</a:t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4148348" y="1708448"/>
            <a:ext cx="936104" cy="3693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3275856" y="1062117"/>
            <a:ext cx="319510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巨大な質量は「補償」されて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重力異常としては検出されない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141" y="703505"/>
            <a:ext cx="3913160" cy="5825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地球内部の地震波伝播</a:t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604" y="938952"/>
            <a:ext cx="397192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323528" y="4221088"/>
            <a:ext cx="239039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　マントル内P波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　マントル内S波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　外核内P波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　内核内P波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　内核内S波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　上向き表面反射P波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　外核表面反射波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　内核表面反射波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4860032" y="6484833"/>
            <a:ext cx="28573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(Kennett, and Engdah, 1991)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3491880" y="4653136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地震波の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伝播時間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4416861" y="5663894"/>
            <a:ext cx="633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短い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113678" y="970042"/>
            <a:ext cx="633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長い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 rot="5400000">
            <a:off x="4078977" y="3365379"/>
            <a:ext cx="101566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走時（分）</a:t>
            </a:r>
            <a:endParaRPr/>
          </a:p>
        </p:txBody>
      </p:sp>
      <p:cxnSp>
        <p:nvCxnSpPr>
          <p:cNvPr id="120" name="Google Shape;120;p14"/>
          <p:cNvCxnSpPr/>
          <p:nvPr/>
        </p:nvCxnSpPr>
        <p:spPr>
          <a:xfrm flipH="1" rot="10800000">
            <a:off x="3851920" y="3942115"/>
            <a:ext cx="504056" cy="63901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収束境界</a:t>
            </a:r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124744"/>
            <a:ext cx="6408712" cy="512483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6732240" y="1412776"/>
            <a:ext cx="1233030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subduction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6732240" y="4077072"/>
            <a:ext cx="947375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collision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3965979" y="6580705"/>
            <a:ext cx="5178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（プレートテクトニクスの基礎、瀬野徹三、朝倉書店）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海溝系巨大地震</a:t>
            </a:r>
            <a:endParaRPr/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3" y="758194"/>
            <a:ext cx="3878287" cy="569514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/>
          <p:nvPr/>
        </p:nvSpPr>
        <p:spPr>
          <a:xfrm>
            <a:off x="611560" y="6376361"/>
            <a:ext cx="19952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Yoshida et al., 2012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3679567" y="787403"/>
            <a:ext cx="31918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2011年東北地方太平洋沖地震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Magnitude 9.0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724" y="1445904"/>
            <a:ext cx="3959692" cy="4791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3"/>
          <p:cNvCxnSpPr/>
          <p:nvPr/>
        </p:nvCxnSpPr>
        <p:spPr>
          <a:xfrm flipH="1" rot="10800000">
            <a:off x="4884554" y="2413400"/>
            <a:ext cx="623550" cy="669030"/>
          </a:xfrm>
          <a:prstGeom prst="straightConnector1">
            <a:avLst/>
          </a:prstGeom>
          <a:noFill/>
          <a:ln cap="flat" cmpd="sng" w="38100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2" name="Google Shape;332;p33"/>
          <p:cNvSpPr txBox="1"/>
          <p:nvPr/>
        </p:nvSpPr>
        <p:spPr>
          <a:xfrm>
            <a:off x="4033545" y="3059668"/>
            <a:ext cx="2249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断層面（非常に低角）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</a:t>
            </a:r>
            <a:endParaRPr/>
          </a:p>
        </p:txBody>
      </p:sp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764704"/>
            <a:ext cx="4560963" cy="5976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4572000" y="6403389"/>
            <a:ext cx="42683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ja-JP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http://eri-ndc.eri.u-tokyo.ac.jp/fukao/mantle.pdf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5076056" y="1052736"/>
            <a:ext cx="36006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マントルは第一次近似的には、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深さ依存の変化だが、更に高い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精度では不均質な構造をしている。</a:t>
            </a:r>
            <a:endParaRPr/>
          </a:p>
        </p:txBody>
      </p:sp>
      <p:cxnSp>
        <p:nvCxnSpPr>
          <p:cNvPr id="341" name="Google Shape;341;p34"/>
          <p:cNvCxnSpPr/>
          <p:nvPr/>
        </p:nvCxnSpPr>
        <p:spPr>
          <a:xfrm flipH="1" rot="10800000">
            <a:off x="1043608" y="1628800"/>
            <a:ext cx="528249" cy="504056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34"/>
          <p:cNvSpPr txBox="1"/>
          <p:nvPr/>
        </p:nvSpPr>
        <p:spPr>
          <a:xfrm>
            <a:off x="-14367" y="2247057"/>
            <a:ext cx="18517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プレートの沈み込みに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関係した高速度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34"/>
          <p:cNvCxnSpPr/>
          <p:nvPr/>
        </p:nvCxnSpPr>
        <p:spPr>
          <a:xfrm rot="10800000">
            <a:off x="3563888" y="1844824"/>
            <a:ext cx="1512168" cy="569998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p34"/>
          <p:cNvSpPr txBox="1"/>
          <p:nvPr/>
        </p:nvSpPr>
        <p:spPr>
          <a:xfrm>
            <a:off x="5076056" y="2264098"/>
            <a:ext cx="27061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マントル上昇流に関係した低速度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例題</a:t>
            </a:r>
            <a:endParaRPr/>
          </a:p>
        </p:txBody>
      </p:sp>
      <p:sp>
        <p:nvSpPr>
          <p:cNvPr id="350" name="Google Shape;350;p35"/>
          <p:cNvSpPr txBox="1"/>
          <p:nvPr/>
        </p:nvSpPr>
        <p:spPr>
          <a:xfrm>
            <a:off x="323528" y="1412776"/>
            <a:ext cx="78277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日本の北緯35度付近で発生した地震の地震波（P波）は、南緯35付近の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オーストラリアキャンベルにはおよそ何分後に到着するか。</a:t>
            </a:r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611560" y="3429000"/>
            <a:ext cx="4838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地球の中心の圧力は気圧にして、どの程度か？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沈み込みの条件</a:t>
            </a:r>
            <a:endParaRPr/>
          </a:p>
        </p:txBody>
      </p:sp>
      <p:sp>
        <p:nvSpPr>
          <p:cNvPr id="363" name="Google Shape;363;p37"/>
          <p:cNvSpPr txBox="1"/>
          <p:nvPr/>
        </p:nvSpPr>
        <p:spPr>
          <a:xfrm>
            <a:off x="1115616" y="1196752"/>
            <a:ext cx="6207148" cy="1200329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海洋プレートの密度　＞　アセノスフェアの密度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（40Maより年代が古い場合）</a:t>
            </a:r>
            <a:endParaRPr/>
          </a:p>
        </p:txBody>
      </p:sp>
      <p:sp>
        <p:nvSpPr>
          <p:cNvPr id="364" name="Google Shape;364;p37"/>
          <p:cNvSpPr txBox="1"/>
          <p:nvPr/>
        </p:nvSpPr>
        <p:spPr>
          <a:xfrm>
            <a:off x="1137658" y="2937855"/>
            <a:ext cx="7526419" cy="2308324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海洋プレートの密度　＜　アセノスフェアの密度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無理やり引きずり込まれると深さ90㎞くらいで海洋性地殻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の岩石がエクロジャイトに相転移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　⇒重くなる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ja-JP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　⇒沈み込み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</a:t>
            </a:r>
            <a:endParaRPr/>
          </a:p>
        </p:txBody>
      </p:sp>
      <p:pic>
        <p:nvPicPr>
          <p:cNvPr descr="[ 図１ ]地球の内部構造（主成分）と地震波の伝播経路" id="370" name="Google Shape;3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052736"/>
            <a:ext cx="5190185" cy="532859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/>
          <p:nvPr/>
        </p:nvSpPr>
        <p:spPr>
          <a:xfrm>
            <a:off x="539552" y="6525344"/>
            <a:ext cx="47880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東京大学　http://www.eps.s.u-tokyo.ac.jp/epphys/solid/earthnow.html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38"/>
          <p:cNvCxnSpPr>
            <a:stCxn id="373" idx="1"/>
          </p:cNvCxnSpPr>
          <p:nvPr/>
        </p:nvCxnSpPr>
        <p:spPr>
          <a:xfrm flipH="1">
            <a:off x="5004020" y="3439726"/>
            <a:ext cx="922800" cy="1069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3" name="Google Shape;373;p38"/>
          <p:cNvSpPr txBox="1"/>
          <p:nvPr/>
        </p:nvSpPr>
        <p:spPr>
          <a:xfrm>
            <a:off x="5926820" y="3116561"/>
            <a:ext cx="2989921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110度付近に位相の反転した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P波が到着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7222964" y="3836641"/>
            <a:ext cx="504056" cy="2880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5854812" y="4211564"/>
            <a:ext cx="3150221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堅い物質で反射（固定端反射）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した波動</a:t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7169752" y="4938704"/>
            <a:ext cx="504056" cy="2880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6084168" y="5301208"/>
            <a:ext cx="2803973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更に内側にP波速度が速い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物質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7218236" y="6295786"/>
            <a:ext cx="646331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内核</a:t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7222964" y="5960634"/>
            <a:ext cx="504056" cy="2880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沈み込みの開始</a:t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1475656" y="1484784"/>
            <a:ext cx="4752528" cy="576064"/>
          </a:xfrm>
          <a:prstGeom prst="rect">
            <a:avLst/>
          </a:prstGeom>
          <a:solidFill>
            <a:srgbClr val="97480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リソスフェア（プレート）</a:t>
            </a: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1475656" y="2060847"/>
            <a:ext cx="4752528" cy="834281"/>
          </a:xfrm>
          <a:prstGeom prst="rect">
            <a:avLst/>
          </a:prstGeom>
          <a:solidFill>
            <a:srgbClr val="FBD4B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アセノスフェア</a:t>
            </a:r>
            <a:endParaRPr/>
          </a:p>
        </p:txBody>
      </p:sp>
      <p:sp>
        <p:nvSpPr>
          <p:cNvPr id="387" name="Google Shape;387;p39"/>
          <p:cNvSpPr txBox="1"/>
          <p:nvPr/>
        </p:nvSpPr>
        <p:spPr>
          <a:xfrm>
            <a:off x="6372200" y="1628800"/>
            <a:ext cx="1208985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重くて堅い</a:t>
            </a: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6372200" y="2164214"/>
            <a:ext cx="1625766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軽くて柔らかい</a:t>
            </a:r>
            <a:endParaRPr/>
          </a:p>
        </p:txBody>
      </p:sp>
      <p:sp>
        <p:nvSpPr>
          <p:cNvPr id="389" name="Google Shape;389;p39"/>
          <p:cNvSpPr txBox="1"/>
          <p:nvPr/>
        </p:nvSpPr>
        <p:spPr>
          <a:xfrm>
            <a:off x="2555776" y="3140968"/>
            <a:ext cx="57967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でもいきなりプレートが沈み込みを始めるわけではない…….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2411760" y="4437112"/>
            <a:ext cx="52645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沈み込みを始めるためには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・プレートの破断や新たなプレート境界の生成が必要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球体の万有引力</a:t>
            </a:r>
            <a:endParaRPr/>
          </a:p>
        </p:txBody>
      </p:sp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8760"/>
            <a:ext cx="4158952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6136" y="764704"/>
            <a:ext cx="19145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4" y="1988840"/>
            <a:ext cx="13430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176" y="3068960"/>
            <a:ext cx="15144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184" y="4365104"/>
            <a:ext cx="15335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0"/>
          <p:cNvSpPr txBox="1"/>
          <p:nvPr/>
        </p:nvSpPr>
        <p:spPr>
          <a:xfrm>
            <a:off x="1835696" y="278092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地球</a:t>
            </a:r>
            <a:endParaRPr/>
          </a:p>
        </p:txBody>
      </p:sp>
      <p:sp>
        <p:nvSpPr>
          <p:cNvPr id="402" name="Google Shape;402;p40"/>
          <p:cNvSpPr txBox="1"/>
          <p:nvPr/>
        </p:nvSpPr>
        <p:spPr>
          <a:xfrm>
            <a:off x="4355976" y="1052736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万有引力</a:t>
            </a:r>
            <a:endParaRPr/>
          </a:p>
        </p:txBody>
      </p:sp>
      <p:sp>
        <p:nvSpPr>
          <p:cNvPr id="403" name="Google Shape;403;p40"/>
          <p:cNvSpPr txBox="1"/>
          <p:nvPr/>
        </p:nvSpPr>
        <p:spPr>
          <a:xfrm>
            <a:off x="4139952" y="2132856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重力加速度</a:t>
            </a:r>
            <a:endParaRPr/>
          </a:p>
        </p:txBody>
      </p:sp>
      <p:sp>
        <p:nvSpPr>
          <p:cNvPr id="404" name="Google Shape;404;p40"/>
          <p:cNvSpPr txBox="1"/>
          <p:nvPr/>
        </p:nvSpPr>
        <p:spPr>
          <a:xfrm>
            <a:off x="4355976" y="4581128"/>
            <a:ext cx="16578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結果的には……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00192" y="1484784"/>
            <a:ext cx="24669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0112" y="1340768"/>
            <a:ext cx="6572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 rot="5400000">
            <a:off x="6001934" y="3871274"/>
            <a:ext cx="6261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……….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4697236" y="5856127"/>
            <a:ext cx="43572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 地球の中心からの距離（R=6360×10^3m)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地球の質量（＝ 5.972 × 10^24 kg）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を代入するとgm=9.85 m/s^2</a:t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0" y="6381328"/>
            <a:ext cx="4678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（Geodynamics  by Turcotte and Schubert, 2002)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3269382" y="120274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物質</a:t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4909974" y="4991237"/>
            <a:ext cx="40190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（地球の中心に全質量が集まっていると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　思って重力を計算すればよい）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974" y="1246381"/>
            <a:ext cx="15335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地球の重さ</a:t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351807" y="992247"/>
            <a:ext cx="85844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重力加速度・万有引力定数・地球の半径がわかっているとすると、地球の質量がわかる</a:t>
            </a:r>
            <a:endParaRPr/>
          </a:p>
        </p:txBody>
      </p:sp>
      <p:sp>
        <p:nvSpPr>
          <p:cNvPr id="419" name="Google Shape;419;p41"/>
          <p:cNvSpPr txBox="1"/>
          <p:nvPr/>
        </p:nvSpPr>
        <p:spPr>
          <a:xfrm>
            <a:off x="1025836" y="2106790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M=gr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6644" y="2459587"/>
            <a:ext cx="6572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2060" y="2598523"/>
            <a:ext cx="246697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2456644" y="2903959"/>
            <a:ext cx="18886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r=6360×10</a:t>
            </a:r>
            <a:r>
              <a:rPr b="0" baseline="3000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g=9.8m/s</a:t>
            </a:r>
            <a:r>
              <a:rPr b="0" baseline="3000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M=5.9 ×10</a:t>
            </a:r>
            <a:r>
              <a:rPr b="0" baseline="3000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　ｋｇ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1259632" y="4221088"/>
            <a:ext cx="779346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地球の平均密度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ρ　＝　M/V　＝5.5×10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kg/m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V＝4πr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/3= 1.08×10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m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岩石の密度にくらべる大きめ。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鉄に比べると低い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地表面における普通の岩石の密度　2.5～3.1×10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kg/m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地表面におけるマントル構成岩石（橄欖岩）の密度　 3.3～3.5 ×10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kg/m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地表面における鉄の密度　</a:t>
            </a:r>
            <a:r>
              <a:rPr b="0" i="0" lang="ja-JP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7.87　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×10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kg/m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24" name="Google Shape;424;p41"/>
          <p:cNvSpPr txBox="1"/>
          <p:nvPr/>
        </p:nvSpPr>
        <p:spPr>
          <a:xfrm>
            <a:off x="4374506" y="1828431"/>
            <a:ext cx="4678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（Geodynamics  by Turcotte and Schubert, 2002)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41"/>
          <p:cNvCxnSpPr/>
          <p:nvPr/>
        </p:nvCxnSpPr>
        <p:spPr>
          <a:xfrm>
            <a:off x="1331640" y="5611619"/>
            <a:ext cx="360285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41"/>
          <p:cNvCxnSpPr/>
          <p:nvPr/>
        </p:nvCxnSpPr>
        <p:spPr>
          <a:xfrm>
            <a:off x="1547664" y="4797152"/>
            <a:ext cx="3096344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41"/>
          <p:cNvCxnSpPr/>
          <p:nvPr/>
        </p:nvCxnSpPr>
        <p:spPr>
          <a:xfrm>
            <a:off x="2456644" y="4005064"/>
            <a:ext cx="188865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41"/>
          <p:cNvSpPr txBox="1"/>
          <p:nvPr/>
        </p:nvSpPr>
        <p:spPr>
          <a:xfrm>
            <a:off x="395536" y="669755"/>
            <a:ext cx="8194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(逆に）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地殻</a:t>
            </a: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669791"/>
            <a:ext cx="4486398" cy="542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4998395" y="1063427"/>
            <a:ext cx="4168129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モホロビチッチ(1907)が震央距離150㎞～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200㎞で早めに出てくる地震波を発見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6588224" y="1844824"/>
            <a:ext cx="576064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122024" y="2195914"/>
            <a:ext cx="3698448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地下35㎞～40kmに速度不連続面が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あるとすると説明可能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6607208" y="3018335"/>
            <a:ext cx="576064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4809926" y="3328401"/>
            <a:ext cx="4176143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地殻とモホロビチッチ不連続面(モホ面)の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発見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5888259" y="4290173"/>
            <a:ext cx="2315057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モホ面の下はマントル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308737" y="6093296"/>
            <a:ext cx="4515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重力と万有引力</a:t>
            </a:r>
            <a:endParaRPr/>
          </a:p>
        </p:txBody>
      </p:sp>
      <p:sp>
        <p:nvSpPr>
          <p:cNvPr id="434" name="Google Shape;434;p42"/>
          <p:cNvSpPr txBox="1"/>
          <p:nvPr/>
        </p:nvSpPr>
        <p:spPr>
          <a:xfrm>
            <a:off x="2771800" y="836712"/>
            <a:ext cx="2723823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重力＝万有引力＋遠心力</a:t>
            </a: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391883"/>
            <a:ext cx="4680520" cy="507513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/>
          <p:nvPr/>
        </p:nvSpPr>
        <p:spPr>
          <a:xfrm>
            <a:off x="4786717" y="1576234"/>
            <a:ext cx="435728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 地球の中心からの距離（R=6360×10^3m)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地球の質量（＝ 5.972 × 10^24 kg）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を代入するとgm=9.85 m/s^2</a:t>
            </a:r>
            <a:endParaRPr/>
          </a:p>
        </p:txBody>
      </p:sp>
      <p:sp>
        <p:nvSpPr>
          <p:cNvPr id="437" name="Google Shape;437;p42"/>
          <p:cNvSpPr txBox="1"/>
          <p:nvPr/>
        </p:nvSpPr>
        <p:spPr>
          <a:xfrm>
            <a:off x="5148064" y="2708920"/>
            <a:ext cx="37444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遠心力rω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ω＝２π/(24*3600)= 7.27×10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-5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(rad/s)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赤道上では　rω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＝0.034 m/s</a:t>
            </a:r>
            <a:r>
              <a:rPr baseline="30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引力の約290分の１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821400" y="6434391"/>
            <a:ext cx="43877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(山本明彦編、地球ダイナミクス、朝倉書店）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重力ポテンシャル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755576" y="836712"/>
            <a:ext cx="7409401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引力ポテンシャル：無限遠方からある点まで移動するに必要なエネルギー</a:t>
            </a:r>
            <a:endParaRPr/>
          </a:p>
        </p:txBody>
      </p:sp>
      <p:pic>
        <p:nvPicPr>
          <p:cNvPr id="445" name="Google Shape;44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7" y="1375017"/>
            <a:ext cx="2501056" cy="99844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3"/>
          <p:cNvSpPr txBox="1"/>
          <p:nvPr/>
        </p:nvSpPr>
        <p:spPr>
          <a:xfrm>
            <a:off x="5776913" y="1598272"/>
            <a:ext cx="29851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(山本明彦編、地球ダイナミクス、朝倉書店）</a:t>
            </a:r>
            <a:endParaRPr/>
          </a:p>
        </p:txBody>
      </p:sp>
      <p:sp>
        <p:nvSpPr>
          <p:cNvPr id="447" name="Google Shape;447;p43"/>
          <p:cNvSpPr txBox="1"/>
          <p:nvPr/>
        </p:nvSpPr>
        <p:spPr>
          <a:xfrm>
            <a:off x="867299" y="2396358"/>
            <a:ext cx="5806398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等ポテンシャルな場所　移動してもエネルギーの増減なし</a:t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2339752" y="1301979"/>
            <a:ext cx="360040" cy="99844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3095836" y="2876048"/>
            <a:ext cx="396043" cy="4107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3"/>
          <p:cNvSpPr txBox="1"/>
          <p:nvPr/>
        </p:nvSpPr>
        <p:spPr>
          <a:xfrm>
            <a:off x="395536" y="3373138"/>
            <a:ext cx="6336704" cy="923330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水面などは等ポテンシャルな場所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（等ポテンシャルでないと、その間に重力が作用することになり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物質の移動が生ずる）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133315" y="4382828"/>
            <a:ext cx="396043" cy="4107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24130" y="5009535"/>
            <a:ext cx="5814412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地球の海水面は等ポテンシャル面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（地球の形を考えるにはポテンシャルを考える必要がある）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重力ポテンシャル</a:t>
            </a:r>
            <a:endParaRPr/>
          </a:p>
        </p:txBody>
      </p:sp>
      <p:sp>
        <p:nvSpPr>
          <p:cNvPr id="458" name="Google Shape;458;p44"/>
          <p:cNvSpPr txBox="1"/>
          <p:nvPr/>
        </p:nvSpPr>
        <p:spPr>
          <a:xfrm>
            <a:off x="755576" y="836712"/>
            <a:ext cx="7409401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引力ポテンシャル：無限遠方からある点まで移動するに必要なエネルギー</a:t>
            </a:r>
            <a:endParaRPr/>
          </a:p>
        </p:txBody>
      </p:sp>
      <p:pic>
        <p:nvPicPr>
          <p:cNvPr id="459" name="Google Shape;45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7" y="1375017"/>
            <a:ext cx="2501056" cy="99844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4"/>
          <p:cNvSpPr txBox="1"/>
          <p:nvPr/>
        </p:nvSpPr>
        <p:spPr>
          <a:xfrm>
            <a:off x="5776913" y="1598272"/>
            <a:ext cx="29851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(山本明彦編、地球ダイナミクス、朝倉書店）</a:t>
            </a:r>
            <a:endParaRPr/>
          </a:p>
        </p:txBody>
      </p:sp>
      <p:sp>
        <p:nvSpPr>
          <p:cNvPr id="461" name="Google Shape;461;p44"/>
          <p:cNvSpPr txBox="1"/>
          <p:nvPr/>
        </p:nvSpPr>
        <p:spPr>
          <a:xfrm>
            <a:off x="867299" y="2396358"/>
            <a:ext cx="5806398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等ポテンシャルな場所　移動してもエネルギーの増減なし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339752" y="1301979"/>
            <a:ext cx="360040" cy="99844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3095836" y="2876048"/>
            <a:ext cx="396043" cy="4107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395536" y="3373138"/>
            <a:ext cx="6336704" cy="923330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水面などは等ポテンシャルな場所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（等ポテンシャルでないと、その間に重力が作用することになり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物質の移動が生ずる）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3133315" y="4382828"/>
            <a:ext cx="396043" cy="41073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424130" y="5009535"/>
            <a:ext cx="5814412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地球の海水面は等ポテンシャル面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（地球の形を考えるにはポテンシャルを考える必要がある）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124" y="3209584"/>
            <a:ext cx="2396364" cy="238544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5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重力ポテンシャル</a:t>
            </a:r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1344" y="844618"/>
            <a:ext cx="2501056" cy="99844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5"/>
          <p:cNvSpPr txBox="1"/>
          <p:nvPr/>
        </p:nvSpPr>
        <p:spPr>
          <a:xfrm>
            <a:off x="699056" y="1159174"/>
            <a:ext cx="2108269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引力のポテンシャル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6088540" y="6525344"/>
            <a:ext cx="29851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(山本明彦編、地球ダイナミクス、朝倉書店）</a:t>
            </a:r>
            <a:endParaRPr/>
          </a:p>
        </p:txBody>
      </p:sp>
      <p:sp>
        <p:nvSpPr>
          <p:cNvPr id="476" name="Google Shape;476;p45"/>
          <p:cNvSpPr txBox="1"/>
          <p:nvPr/>
        </p:nvSpPr>
        <p:spPr>
          <a:xfrm>
            <a:off x="2782668" y="1909940"/>
            <a:ext cx="5765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引力だけ考えれば等ポテンシャル面はr一定の面（球面）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5033" y="2660458"/>
            <a:ext cx="2676570" cy="102436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5"/>
          <p:cNvSpPr txBox="1"/>
          <p:nvPr/>
        </p:nvSpPr>
        <p:spPr>
          <a:xfrm>
            <a:off x="987088" y="2660458"/>
            <a:ext cx="25859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力を考えるときには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ポテンシャルの空間微分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7509" y="3793722"/>
            <a:ext cx="1456439" cy="39515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5"/>
          <p:cNvSpPr txBox="1"/>
          <p:nvPr/>
        </p:nvSpPr>
        <p:spPr>
          <a:xfrm>
            <a:off x="122992" y="4188880"/>
            <a:ext cx="3091214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遠心力のポテンシャル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（基準点を中心においている）</a:t>
            </a:r>
            <a:endParaRPr/>
          </a:p>
        </p:txBody>
      </p:sp>
      <p:pic>
        <p:nvPicPr>
          <p:cNvPr id="481" name="Google Shape;481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856" y="4303595"/>
            <a:ext cx="37623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5"/>
          <p:cNvSpPr txBox="1"/>
          <p:nvPr/>
        </p:nvSpPr>
        <p:spPr>
          <a:xfrm>
            <a:off x="3031725" y="5226610"/>
            <a:ext cx="32480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地球の中心からの距離に依存</a:t>
            </a:r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5148064" y="4896575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(赤道上)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54865" y="5762363"/>
            <a:ext cx="27336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5"/>
          <p:cNvSpPr txBox="1"/>
          <p:nvPr/>
        </p:nvSpPr>
        <p:spPr>
          <a:xfrm>
            <a:off x="2153329" y="5802675"/>
            <a:ext cx="12586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緯度φの点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216" y="850972"/>
            <a:ext cx="2396364" cy="238544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重力ポテンシャル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9931" y="844617"/>
            <a:ext cx="2501056" cy="99844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699056" y="1159174"/>
            <a:ext cx="2108269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引力のポテンシャル</a:t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6088540" y="6525344"/>
            <a:ext cx="29851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ja-JP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(山本明彦編、地球ダイナミクス、朝倉書店）</a:t>
            </a:r>
            <a:endParaRPr/>
          </a:p>
        </p:txBody>
      </p:sp>
      <p:sp>
        <p:nvSpPr>
          <p:cNvPr id="495" name="Google Shape;495;p46"/>
          <p:cNvSpPr txBox="1"/>
          <p:nvPr/>
        </p:nvSpPr>
        <p:spPr>
          <a:xfrm>
            <a:off x="351169" y="1908074"/>
            <a:ext cx="3091214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遠心力のポテンシャル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（基準点を中心においている）</a:t>
            </a:r>
            <a:endParaRPr/>
          </a:p>
        </p:txBody>
      </p:sp>
      <p:pic>
        <p:nvPicPr>
          <p:cNvPr id="496" name="Google Shape;49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6055" y="1872304"/>
            <a:ext cx="273367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/>
          <p:nvPr/>
        </p:nvSpPr>
        <p:spPr>
          <a:xfrm>
            <a:off x="1386059" y="3399619"/>
            <a:ext cx="1021433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併せると</a:t>
            </a:r>
            <a:endParaRPr/>
          </a:p>
        </p:txBody>
      </p:sp>
      <p:pic>
        <p:nvPicPr>
          <p:cNvPr id="498" name="Google Shape;49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6765" y="3246148"/>
            <a:ext cx="2771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地球の内部構造</a:t>
            </a:r>
            <a:endParaRPr/>
          </a:p>
        </p:txBody>
      </p:sp>
      <p:sp>
        <p:nvSpPr>
          <p:cNvPr id="509" name="Google Shape;509;p48"/>
          <p:cNvSpPr txBox="1"/>
          <p:nvPr/>
        </p:nvSpPr>
        <p:spPr>
          <a:xfrm>
            <a:off x="3275856" y="764704"/>
            <a:ext cx="2199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地震波から見た構造</a:t>
            </a:r>
            <a:endParaRPr/>
          </a:p>
        </p:txBody>
      </p:sp>
      <p:sp>
        <p:nvSpPr>
          <p:cNvPr id="510" name="Google Shape;510;p48"/>
          <p:cNvSpPr txBox="1"/>
          <p:nvPr/>
        </p:nvSpPr>
        <p:spPr>
          <a:xfrm>
            <a:off x="6495810" y="1118444"/>
            <a:ext cx="1582484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シャドウゾーン</a:t>
            </a:r>
            <a:endParaRPr/>
          </a:p>
        </p:txBody>
      </p:sp>
      <p:sp>
        <p:nvSpPr>
          <p:cNvPr id="511" name="Google Shape;511;p48"/>
          <p:cNvSpPr txBox="1"/>
          <p:nvPr/>
        </p:nvSpPr>
        <p:spPr>
          <a:xfrm>
            <a:off x="6084168" y="1772816"/>
            <a:ext cx="2709396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震央距離にして103度から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先にS波が届かい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8"/>
          <p:cNvSpPr/>
          <p:nvPr/>
        </p:nvSpPr>
        <p:spPr>
          <a:xfrm>
            <a:off x="7140208" y="2488163"/>
            <a:ext cx="5973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8"/>
          <p:cNvSpPr txBox="1"/>
          <p:nvPr/>
        </p:nvSpPr>
        <p:spPr>
          <a:xfrm>
            <a:off x="6416791" y="2729133"/>
            <a:ext cx="2044149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S波が伝播できない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6652"/>
            <a:ext cx="6084168" cy="33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8"/>
          <p:cNvSpPr txBox="1"/>
          <p:nvPr/>
        </p:nvSpPr>
        <p:spPr>
          <a:xfrm>
            <a:off x="263874" y="4869160"/>
            <a:ext cx="5859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8"/>
          <p:cNvSpPr txBox="1"/>
          <p:nvPr/>
        </p:nvSpPr>
        <p:spPr>
          <a:xfrm>
            <a:off x="6123170" y="4170288"/>
            <a:ext cx="2759089" cy="646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103度から143度までP波が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届かない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8"/>
          <p:cNvSpPr/>
          <p:nvPr/>
        </p:nvSpPr>
        <p:spPr>
          <a:xfrm>
            <a:off x="7167344" y="3192427"/>
            <a:ext cx="5973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6404359" y="3504150"/>
            <a:ext cx="2435282" cy="369332"/>
          </a:xfrm>
          <a:prstGeom prst="rect">
            <a:avLst/>
          </a:prstGeom>
          <a:noFill/>
          <a:ln cap="flat" cmpd="sng" w="2857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地球内部に液体がある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8"/>
          <p:cNvSpPr/>
          <p:nvPr/>
        </p:nvSpPr>
        <p:spPr>
          <a:xfrm>
            <a:off x="7287052" y="4991843"/>
            <a:ext cx="597316" cy="21602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8"/>
          <p:cNvSpPr txBox="1"/>
          <p:nvPr/>
        </p:nvSpPr>
        <p:spPr>
          <a:xfrm>
            <a:off x="6404359" y="5272794"/>
            <a:ext cx="2621230" cy="646331"/>
          </a:xfrm>
          <a:prstGeom prst="rect">
            <a:avLst/>
          </a:prstGeom>
          <a:noFill/>
          <a:ln cap="flat" cmpd="sng" w="2857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P波速度が低下する物質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がある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8"/>
          <p:cNvSpPr txBox="1"/>
          <p:nvPr/>
        </p:nvSpPr>
        <p:spPr>
          <a:xfrm>
            <a:off x="6402093" y="5977799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速度低下⇒下方に屈折</a:t>
            </a:r>
            <a:endParaRPr/>
          </a:p>
        </p:txBody>
      </p:sp>
      <p:cxnSp>
        <p:nvCxnSpPr>
          <p:cNvPr id="522" name="Google Shape;522;p48"/>
          <p:cNvCxnSpPr>
            <a:stCxn id="518" idx="1"/>
          </p:cNvCxnSpPr>
          <p:nvPr/>
        </p:nvCxnSpPr>
        <p:spPr>
          <a:xfrm flipH="1">
            <a:off x="4859959" y="3688816"/>
            <a:ext cx="1544400" cy="1907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48"/>
          <p:cNvCxnSpPr>
            <a:stCxn id="520" idx="1"/>
          </p:cNvCxnSpPr>
          <p:nvPr/>
        </p:nvCxnSpPr>
        <p:spPr>
          <a:xfrm flipH="1">
            <a:off x="4859959" y="5595960"/>
            <a:ext cx="1544400" cy="160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4" name="Google Shape;524;p48"/>
          <p:cNvSpPr txBox="1"/>
          <p:nvPr/>
        </p:nvSpPr>
        <p:spPr>
          <a:xfrm>
            <a:off x="3521204" y="5491477"/>
            <a:ext cx="1338828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外殻の存在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8"/>
          <p:cNvSpPr txBox="1"/>
          <p:nvPr/>
        </p:nvSpPr>
        <p:spPr>
          <a:xfrm>
            <a:off x="3521204" y="6012583"/>
            <a:ext cx="2108269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その外側はマントル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参考図書</a:t>
            </a:r>
            <a:endParaRPr/>
          </a:p>
        </p:txBody>
      </p:sp>
      <p:sp>
        <p:nvSpPr>
          <p:cNvPr id="536" name="Google Shape;536;p50"/>
          <p:cNvSpPr txBox="1"/>
          <p:nvPr/>
        </p:nvSpPr>
        <p:spPr>
          <a:xfrm>
            <a:off x="683568" y="1268760"/>
            <a:ext cx="833593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・プレートテクトニクスの基礎　　瀬野徹三　朝倉書店　（絶版）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・続プレートテクトニクスの基礎　　瀬野徹三　朝倉書店　（絶版）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・はじめて学ぶ大学教養地学　杉本憲彦・杵島正洋・松本直記　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　　　　　　　　　　　　　　　　　　慶応義塾大学出版会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・地球ダイナミクス　　　　　　　　山本明彦編著　朝倉書店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・地球　上田誠也・水谷仁　岩波書店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・Geodynamics 2</a:t>
            </a:r>
            <a:r>
              <a:rPr baseline="30000"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Edition,  Turcotte and Schubert, Campridge </a:t>
            </a:r>
            <a:endParaRPr/>
          </a:p>
        </p:txBody>
      </p:sp>
      <p:sp>
        <p:nvSpPr>
          <p:cNvPr id="537" name="Google Shape;537;p50"/>
          <p:cNvSpPr/>
          <p:nvPr/>
        </p:nvSpPr>
        <p:spPr>
          <a:xfrm>
            <a:off x="323528" y="1412776"/>
            <a:ext cx="288032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0"/>
          <p:cNvSpPr/>
          <p:nvPr/>
        </p:nvSpPr>
        <p:spPr>
          <a:xfrm>
            <a:off x="323528" y="1717576"/>
            <a:ext cx="288032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0"/>
          <p:cNvSpPr/>
          <p:nvPr/>
        </p:nvSpPr>
        <p:spPr>
          <a:xfrm>
            <a:off x="323528" y="3573016"/>
            <a:ext cx="288032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0"/>
          <p:cNvSpPr/>
          <p:nvPr/>
        </p:nvSpPr>
        <p:spPr>
          <a:xfrm>
            <a:off x="323528" y="2852936"/>
            <a:ext cx="288032" cy="21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931" y="1098829"/>
            <a:ext cx="8446517" cy="3951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地殻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5868144" y="4536933"/>
            <a:ext cx="2864887" cy="36933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海洋地殻の厚さは7㎞くらい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611560" y="5103737"/>
            <a:ext cx="4515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029142" y="4077072"/>
            <a:ext cx="36808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深いほど重い物質で構成されている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745276" y="921825"/>
            <a:ext cx="72202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大陸：地球形成以後、地球内部からしみだした軽い物質のたまったもの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16"/>
          <p:cNvCxnSpPr/>
          <p:nvPr/>
        </p:nvCxnSpPr>
        <p:spPr>
          <a:xfrm flipH="1" rot="10800000">
            <a:off x="6372200" y="4892125"/>
            <a:ext cx="144016" cy="606045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" name="Google Shape;145;p16"/>
          <p:cNvSpPr txBox="1"/>
          <p:nvPr/>
        </p:nvSpPr>
        <p:spPr>
          <a:xfrm>
            <a:off x="5402914" y="5498170"/>
            <a:ext cx="3716082" cy="646331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常に生産（海嶺）・消失（沈み込み）を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継続している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2302546" y="6367074"/>
            <a:ext cx="4958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大陸地殻と海洋地殻は全く異なる過程を経ている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重力</a:t>
            </a:r>
            <a:endParaRPr/>
          </a:p>
        </p:txBody>
      </p:sp>
      <p:sp>
        <p:nvSpPr>
          <p:cNvPr id="551" name="Google Shape;551;p52"/>
          <p:cNvSpPr txBox="1"/>
          <p:nvPr/>
        </p:nvSpPr>
        <p:spPr>
          <a:xfrm>
            <a:off x="755576" y="980728"/>
            <a:ext cx="610455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水は等ポテンシャル面に沿ってたまる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⇒ジオイド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等ポテンシャル面に沿っては重力は働かない。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等ポテンシャル面に垂直な方向が重力の作用する方向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地殻：どのような物質でできているか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1547664" y="1340768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ja-JP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大陸地殻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796136" y="126876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ja-JP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海洋地殻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1115616" y="2437517"/>
            <a:ext cx="3456384" cy="1296144"/>
          </a:xfrm>
          <a:prstGeom prst="rect">
            <a:avLst/>
          </a:prstGeom>
          <a:solidFill>
            <a:srgbClr val="FFCC6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上部地殻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（SiO</a:t>
            </a:r>
            <a:r>
              <a:rPr b="0" baseline="-2500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に富んだ岩石）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1115616" y="3733661"/>
            <a:ext cx="3456384" cy="792088"/>
          </a:xfrm>
          <a:prstGeom prst="rect">
            <a:avLst/>
          </a:prstGeom>
          <a:solidFill>
            <a:srgbClr val="CC99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下部地殻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1115616" y="4525749"/>
            <a:ext cx="3456384" cy="792088"/>
          </a:xfrm>
          <a:prstGeom prst="rect">
            <a:avLst/>
          </a:prstGeom>
          <a:solidFill>
            <a:srgbClr val="76923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マントル（かんらん岩）</a:t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5436096" y="3085589"/>
            <a:ext cx="3456384" cy="792088"/>
          </a:xfrm>
          <a:prstGeom prst="rect">
            <a:avLst/>
          </a:prstGeom>
          <a:solidFill>
            <a:srgbClr val="CC99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海洋地殻（はんれい岩）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5436096" y="2509525"/>
            <a:ext cx="3456384" cy="576064"/>
          </a:xfrm>
          <a:prstGeom prst="rect">
            <a:avLst/>
          </a:prstGeom>
          <a:solidFill>
            <a:srgbClr val="00B0F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海洋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5436096" y="3877677"/>
            <a:ext cx="3456384" cy="1440160"/>
          </a:xfrm>
          <a:prstGeom prst="rect">
            <a:avLst/>
          </a:prstGeom>
          <a:solidFill>
            <a:srgbClr val="76923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マントル（かんらん岩）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(Fe, Mgに富んだ岩石）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Mg</a:t>
            </a:r>
            <a:r>
              <a:rPr b="0" baseline="-2500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SiO</a:t>
            </a:r>
            <a:r>
              <a:rPr b="0" baseline="-2500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、 Fe</a:t>
            </a:r>
            <a:r>
              <a:rPr b="0" baseline="-2500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SiO</a:t>
            </a:r>
            <a:r>
              <a:rPr b="0" baseline="-25000" i="0" lang="ja-JP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>
            <a:off x="1403648" y="2437517"/>
            <a:ext cx="0" cy="208823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1" name="Google Shape;161;p17"/>
          <p:cNvCxnSpPr/>
          <p:nvPr/>
        </p:nvCxnSpPr>
        <p:spPr>
          <a:xfrm>
            <a:off x="5940152" y="3085589"/>
            <a:ext cx="0" cy="792088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2" name="Google Shape;162;p17"/>
          <p:cNvSpPr txBox="1"/>
          <p:nvPr/>
        </p:nvSpPr>
        <p:spPr>
          <a:xfrm>
            <a:off x="5940152" y="3517637"/>
            <a:ext cx="1130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7kmくらい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1391151" y="4179696"/>
            <a:ext cx="1712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30～40kmくらい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3779912" y="4165709"/>
            <a:ext cx="8354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モホ面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3275856" y="3373621"/>
            <a:ext cx="13179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コンラッド面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8028384" y="3517637"/>
            <a:ext cx="8354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モホ面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地震波速度からみた地球内部構造</a:t>
            </a:r>
            <a:endParaRPr/>
          </a:p>
        </p:txBody>
      </p:sp>
      <p:pic>
        <p:nvPicPr>
          <p:cNvPr descr="http://www.eri.u-tokyo.ac.jp/KOHO/PANKO2004/openlec_exibition/interior.files/image004.jpg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340768"/>
            <a:ext cx="5031811" cy="388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107504" y="6185150"/>
            <a:ext cx="90923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東大地震研　http://www.eri.u-tokyo.ac.jp/KOHO/PANKO2004/openlec_exibition/interior.htm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eri.u-tokyo.ac.jp/KOHO/PANKO2004/openlec_exibition/interior.files/image006.jpg" id="174" name="Google Shape;1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079" y="1124743"/>
            <a:ext cx="3851921" cy="459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8"/>
          <p:cNvCxnSpPr/>
          <p:nvPr/>
        </p:nvCxnSpPr>
        <p:spPr>
          <a:xfrm rot="10800000">
            <a:off x="2771800" y="2492896"/>
            <a:ext cx="0" cy="1368152"/>
          </a:xfrm>
          <a:prstGeom prst="straightConnector1">
            <a:avLst/>
          </a:prstGeom>
          <a:noFill/>
          <a:ln cap="flat" cmpd="sng" w="38100">
            <a:solidFill>
              <a:srgbClr val="36609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6" name="Google Shape;176;p18"/>
          <p:cNvSpPr txBox="1"/>
          <p:nvPr/>
        </p:nvSpPr>
        <p:spPr>
          <a:xfrm>
            <a:off x="2843808" y="3212976"/>
            <a:ext cx="1524776" cy="646331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密度増加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（岩石から鉄）</a:t>
            </a:r>
            <a:endParaRPr/>
          </a:p>
        </p:txBody>
      </p:sp>
      <p:cxnSp>
        <p:nvCxnSpPr>
          <p:cNvPr id="177" name="Google Shape;177;p18"/>
          <p:cNvCxnSpPr/>
          <p:nvPr/>
        </p:nvCxnSpPr>
        <p:spPr>
          <a:xfrm>
            <a:off x="2483768" y="1484784"/>
            <a:ext cx="0" cy="1656184"/>
          </a:xfrm>
          <a:prstGeom prst="straightConnector1">
            <a:avLst/>
          </a:prstGeom>
          <a:noFill/>
          <a:ln cap="flat" cmpd="sng" w="38100">
            <a:solidFill>
              <a:srgbClr val="36609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8" name="Google Shape;178;p18"/>
          <p:cNvSpPr txBox="1"/>
          <p:nvPr/>
        </p:nvSpPr>
        <p:spPr>
          <a:xfrm>
            <a:off x="1259632" y="2204864"/>
            <a:ext cx="1107996" cy="369332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速度低下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2699792" y="4509120"/>
            <a:ext cx="1407758" cy="369332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ja-JP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S波速度ゼロ</a:t>
            </a:r>
            <a:endParaRPr/>
          </a:p>
        </p:txBody>
      </p:sp>
      <p:cxnSp>
        <p:nvCxnSpPr>
          <p:cNvPr id="180" name="Google Shape;180;p18"/>
          <p:cNvCxnSpPr/>
          <p:nvPr/>
        </p:nvCxnSpPr>
        <p:spPr>
          <a:xfrm>
            <a:off x="2483768" y="3356992"/>
            <a:ext cx="0" cy="1584176"/>
          </a:xfrm>
          <a:prstGeom prst="straightConnector1">
            <a:avLst/>
          </a:prstGeom>
          <a:noFill/>
          <a:ln cap="flat" cmpd="sng" w="38100">
            <a:solidFill>
              <a:srgbClr val="36609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上部マントル構成物質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47" y="1529119"/>
            <a:ext cx="5281158" cy="3105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300493" y="4575609"/>
            <a:ext cx="4941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JAMSTEC　https://www.jamstec.go.jp/j/about/press_release/quest/epsilon/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6014164" y="2426252"/>
            <a:ext cx="196239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オリーブ色の鉱物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（オリビン）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宝石名　ペリドット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755576" y="770319"/>
            <a:ext cx="1641796" cy="46166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かんらん岩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4001961" y="849601"/>
            <a:ext cx="439735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(Mg,Fe,Mn)</a:t>
            </a:r>
            <a:r>
              <a:rPr baseline="-25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SiO</a:t>
            </a:r>
            <a:r>
              <a:rPr baseline="-25000"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鉄・マグネシウムに富んだ鉱物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(重い金属元素が含まれているので密度大）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056" y="4872579"/>
            <a:ext cx="1987414" cy="195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/>
        </p:nvSpPr>
        <p:spPr>
          <a:xfrm>
            <a:off x="3860470" y="6420359"/>
            <a:ext cx="471545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JAMSTEC　https://www.jamstec.go.jp/j/about/press_release/20161101/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98348" y="4888399"/>
            <a:ext cx="12747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かんらん岩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（捕獲岩）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上部マントル構成物質</a:t>
            </a:r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3760" y="677080"/>
            <a:ext cx="3670727" cy="618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30" y="720263"/>
            <a:ext cx="4739230" cy="54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539552" y="6022831"/>
            <a:ext cx="4432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（山本明彦編、地球ダイナミクス、朝倉書店）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79513" y="6453336"/>
            <a:ext cx="45159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上部マントル・下部マントル：結晶構造の違い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ctrTitle"/>
          </p:nvPr>
        </p:nvSpPr>
        <p:spPr>
          <a:xfrm>
            <a:off x="0" y="0"/>
            <a:ext cx="9144000" cy="650503"/>
          </a:xfrm>
          <a:prstGeom prst="rect">
            <a:avLst/>
          </a:prstGeom>
          <a:solidFill>
            <a:srgbClr val="B6DDE7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/>
              <a:t>地球内部構造</a:t>
            </a: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95" y="1124744"/>
            <a:ext cx="8256411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1043608" y="5661248"/>
            <a:ext cx="5859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(杉本・杵島・松本、大学教養地学、慶應義塾大学出版会）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755576" y="764704"/>
            <a:ext cx="79047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地震波速度・重力・地球の形成過程・高圧実験・隕石の分析などから物質を推定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